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9" d="100"/>
          <a:sy n="89" d="100"/>
        </p:scale>
        <p:origin x="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Cleaning and Disinfection of Resident-Care Items and Equipment</a:t>
            </a:r>
          </a:p>
        </p:txBody>
      </p:sp>
      <p:sp>
        <p:nvSpPr>
          <p:cNvPr id="3" name="Subtitle 2"/>
          <p:cNvSpPr>
            <a:spLocks noGrp="1"/>
          </p:cNvSpPr>
          <p:nvPr>
            <p:ph type="subTitle" idx="1"/>
          </p:nvPr>
        </p:nvSpPr>
        <p:spPr>
          <a:xfrm>
            <a:off x="1751012" y="3904090"/>
            <a:ext cx="8689976" cy="1256307"/>
          </a:xfrm>
        </p:spPr>
        <p:txBody>
          <a:bodyPr>
            <a:normAutofit/>
          </a:bodyPr>
          <a:lstStyle/>
          <a:p>
            <a:r>
              <a:rPr lang="en-US" sz="4000" dirty="0" smtClean="0"/>
              <a:t>Infection Control</a:t>
            </a:r>
            <a:endParaRPr lang="en-US" sz="40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60198764"/>
      </p:ext>
    </p:extLst>
  </p:cSld>
  <p:clrMapOvr>
    <a:masterClrMapping/>
  </p:clrMapOvr>
  <mc:AlternateContent xmlns:mc="http://schemas.openxmlformats.org/markup-compatibility/2006">
    <mc:Choice xmlns:p14="http://schemas.microsoft.com/office/powerpoint/2010/main" Requires="p14">
      <p:transition spd="slow" p14:dur="2000" advTm="15695"/>
    </mc:Choice>
    <mc:Fallback>
      <p:transition spd="slow" advTm="15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and Disinfecting Resident Care equipment</a:t>
            </a:r>
            <a:endParaRPr lang="en-US" dirty="0"/>
          </a:p>
        </p:txBody>
      </p:sp>
      <p:sp>
        <p:nvSpPr>
          <p:cNvPr id="3" name="Content Placeholder 2"/>
          <p:cNvSpPr>
            <a:spLocks noGrp="1"/>
          </p:cNvSpPr>
          <p:nvPr>
            <p:ph sz="quarter" idx="13"/>
          </p:nvPr>
        </p:nvSpPr>
        <p:spPr/>
        <p:txBody>
          <a:bodyPr/>
          <a:lstStyle/>
          <a:p>
            <a:pPr hangingPunct="0"/>
            <a:r>
              <a:rPr lang="en-US" dirty="0" smtClean="0"/>
              <a:t>Resident-care </a:t>
            </a:r>
            <a:r>
              <a:rPr lang="en-US" dirty="0"/>
              <a:t>equipment, including reusable items and durable medical equipment will be cleaned and disinfected according to current CDC recommendations for disinfection and the OSHA </a:t>
            </a:r>
            <a:r>
              <a:rPr lang="en-US" dirty="0" err="1"/>
              <a:t>Bloodborne</a:t>
            </a:r>
            <a:r>
              <a:rPr lang="en-US" dirty="0"/>
              <a:t> Pathogens Standard.</a:t>
            </a:r>
          </a:p>
          <a:p>
            <a:pPr lvl="0"/>
            <a:r>
              <a:rPr lang="en-US" dirty="0" smtClean="0"/>
              <a:t>The </a:t>
            </a:r>
            <a:r>
              <a:rPr lang="en-US" dirty="0"/>
              <a:t>following categories are used to distinguish the levels of sterilization/ disinfection necessary for items used in resident care</a:t>
            </a:r>
            <a:r>
              <a:rPr lang="en-US" dirty="0" smtClean="0"/>
              <a:t>:</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20852371"/>
      </p:ext>
    </p:extLst>
  </p:cSld>
  <p:clrMapOvr>
    <a:masterClrMapping/>
  </p:clrMapOvr>
  <mc:AlternateContent xmlns:mc="http://schemas.openxmlformats.org/markup-compatibility/2006">
    <mc:Choice xmlns:p14="http://schemas.microsoft.com/office/powerpoint/2010/main" Requires="p14">
      <p:transition spd="slow" p14:dur="2000" advTm="29241"/>
    </mc:Choice>
    <mc:Fallback>
      <p:transition spd="slow" advTm="29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65760"/>
            <a:ext cx="10364451" cy="978010"/>
          </a:xfrm>
        </p:spPr>
        <p:txBody>
          <a:bodyPr>
            <a:normAutofit fontScale="90000"/>
          </a:bodyPr>
          <a:lstStyle/>
          <a:p>
            <a:r>
              <a:rPr lang="en-US" dirty="0"/>
              <a:t>Cleaning and Disinfecting Resident Care equipment</a:t>
            </a:r>
          </a:p>
        </p:txBody>
      </p:sp>
      <p:sp>
        <p:nvSpPr>
          <p:cNvPr id="3" name="Content Placeholder 2"/>
          <p:cNvSpPr>
            <a:spLocks noGrp="1"/>
          </p:cNvSpPr>
          <p:nvPr>
            <p:ph sz="quarter" idx="13"/>
          </p:nvPr>
        </p:nvSpPr>
        <p:spPr>
          <a:xfrm>
            <a:off x="913774" y="1653871"/>
            <a:ext cx="10363826" cy="4611758"/>
          </a:xfrm>
        </p:spPr>
        <p:txBody>
          <a:bodyPr/>
          <a:lstStyle/>
          <a:p>
            <a:pPr lvl="0" fontAlgn="base"/>
            <a:r>
              <a:rPr lang="en-US" sz="1600" b="1" dirty="0" smtClean="0">
                <a:effectLst>
                  <a:outerShdw sx="0" sy="0">
                    <a:srgbClr val="000000"/>
                  </a:outerShdw>
                </a:effectLst>
              </a:rPr>
              <a:t>Critical </a:t>
            </a:r>
            <a:r>
              <a:rPr lang="en-US" sz="1600" b="1" dirty="0">
                <a:effectLst>
                  <a:outerShdw sx="0" sy="0">
                    <a:srgbClr val="000000"/>
                  </a:outerShdw>
                </a:effectLst>
              </a:rPr>
              <a:t>items</a:t>
            </a:r>
            <a:r>
              <a:rPr lang="en-US" sz="1600" dirty="0">
                <a:effectLst>
                  <a:outerShdw sx="0" sy="0">
                    <a:srgbClr val="000000"/>
                  </a:outerShdw>
                </a:effectLst>
              </a:rPr>
              <a:t> consist of items that carry a high risk of infection if contaminated with any microorganism. Objects that enter sterile tissue (e.g., urinary catheters) or the vascular system (e.g., intravenous catheters) are considered critical items and must be sterile.</a:t>
            </a:r>
          </a:p>
          <a:p>
            <a:pPr lvl="0" fontAlgn="base"/>
            <a:r>
              <a:rPr lang="en-US" sz="1600" b="1" dirty="0">
                <a:effectLst>
                  <a:outerShdw sx="0" sy="0">
                    <a:srgbClr val="000000"/>
                  </a:outerShdw>
                </a:effectLst>
              </a:rPr>
              <a:t>Semi-critical items</a:t>
            </a:r>
            <a:r>
              <a:rPr lang="en-US" sz="1600" dirty="0">
                <a:effectLst>
                  <a:outerShdw sx="0" sy="0">
                    <a:srgbClr val="000000"/>
                  </a:outerShdw>
                </a:effectLst>
              </a:rPr>
              <a:t> consist of items that may come in contact with mucous membranes or non-intact skin (e.g., respiratory therapy equipment). Such devices should be free from all microorganisms, although small numbers of bacterial spores are permissible. (Note: Some items that may come in contact with non-intact skin for a brief period of time (e.g., hydrotherapy tanks, bed side rails) are usually considered non-critical surfaces and are disinfected with intermediate-level disinfectants.)</a:t>
            </a:r>
          </a:p>
          <a:p>
            <a:pPr lvl="0" fontAlgn="base"/>
            <a:r>
              <a:rPr lang="en-US" sz="1600" b="1" dirty="0">
                <a:effectLst>
                  <a:outerShdw sx="0" sy="0">
                    <a:srgbClr val="000000"/>
                  </a:outerShdw>
                </a:effectLst>
              </a:rPr>
              <a:t>Non-critical items</a:t>
            </a:r>
            <a:r>
              <a:rPr lang="en-US" sz="1600" dirty="0">
                <a:effectLst>
                  <a:outerShdw sx="0" sy="0">
                    <a:srgbClr val="000000"/>
                  </a:outerShdw>
                </a:effectLst>
              </a:rPr>
              <a:t> are those that come in contact with intact skin but not mucous membranes.</a:t>
            </a:r>
          </a:p>
          <a:p>
            <a:pPr lvl="0"/>
            <a:r>
              <a:rPr lang="en-US" sz="1600" dirty="0"/>
              <a:t>Non-critical resident-care items include bedpans, blood pressure cuffs, crutches and computers.</a:t>
            </a:r>
          </a:p>
          <a:p>
            <a:pPr lvl="0"/>
            <a:r>
              <a:rPr lang="en-US" sz="1600" dirty="0"/>
              <a:t>Most non-critical reusable items can be decontaminated where they are used (as opposed to being transported to a central processing location</a:t>
            </a:r>
            <a:r>
              <a:rPr lang="en-US" sz="1600" dirty="0" smtClean="0"/>
              <a:t>).</a:t>
            </a:r>
            <a:endParaRPr lang="en-US" sz="16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73819320"/>
      </p:ext>
    </p:extLst>
  </p:cSld>
  <p:clrMapOvr>
    <a:masterClrMapping/>
  </p:clrMapOvr>
  <mc:AlternateContent xmlns:mc="http://schemas.openxmlformats.org/markup-compatibility/2006">
    <mc:Choice xmlns:p14="http://schemas.microsoft.com/office/powerpoint/2010/main" Requires="p14">
      <p:transition spd="slow" p14:dur="2000" advTm="96650"/>
    </mc:Choice>
    <mc:Fallback>
      <p:transition spd="slow" advTm="96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99" y="620202"/>
            <a:ext cx="10364451" cy="1304014"/>
          </a:xfrm>
        </p:spPr>
        <p:txBody>
          <a:bodyPr/>
          <a:lstStyle/>
          <a:p>
            <a:r>
              <a:rPr lang="en-US" dirty="0"/>
              <a:t>Cleaning and Disinfecting Resident Care equipment</a:t>
            </a:r>
          </a:p>
        </p:txBody>
      </p:sp>
      <p:sp>
        <p:nvSpPr>
          <p:cNvPr id="3" name="Content Placeholder 2"/>
          <p:cNvSpPr>
            <a:spLocks noGrp="1"/>
          </p:cNvSpPr>
          <p:nvPr>
            <p:ph sz="quarter" idx="13"/>
          </p:nvPr>
        </p:nvSpPr>
        <p:spPr>
          <a:xfrm>
            <a:off x="919699" y="2512611"/>
            <a:ext cx="10363826" cy="3331597"/>
          </a:xfrm>
        </p:spPr>
        <p:txBody>
          <a:bodyPr/>
          <a:lstStyle/>
          <a:p>
            <a:pPr lvl="0" fontAlgn="base"/>
            <a:r>
              <a:rPr lang="en-US" b="1" dirty="0" smtClean="0">
                <a:effectLst>
                  <a:outerShdw sx="0" sy="0">
                    <a:srgbClr val="000000"/>
                  </a:outerShdw>
                </a:effectLst>
              </a:rPr>
              <a:t>Reusable </a:t>
            </a:r>
            <a:r>
              <a:rPr lang="en-US" b="1" dirty="0">
                <a:effectLst>
                  <a:outerShdw sx="0" sy="0">
                    <a:srgbClr val="000000"/>
                  </a:outerShdw>
                </a:effectLst>
              </a:rPr>
              <a:t>items are cleaned and disinfected or sterilized between residents (e.g., stethoscopes, durable medical equipment).</a:t>
            </a:r>
          </a:p>
          <a:p>
            <a:pPr lvl="0"/>
            <a:r>
              <a:rPr lang="en-US" b="1" dirty="0"/>
              <a:t>Single resident-use items</a:t>
            </a:r>
            <a:r>
              <a:rPr lang="en-US" dirty="0"/>
              <a:t> are cleaned/disinfected between uses by a single resident and disposed of afterwards (e.g., bedpans, urinals).</a:t>
            </a:r>
          </a:p>
          <a:p>
            <a:pPr lvl="0" fontAlgn="base"/>
            <a:r>
              <a:rPr lang="en-US" b="1" dirty="0">
                <a:effectLst>
                  <a:outerShdw sx="0" sy="0">
                    <a:srgbClr val="000000"/>
                  </a:outerShdw>
                </a:effectLst>
              </a:rPr>
              <a:t>Single-use items</a:t>
            </a:r>
            <a:r>
              <a:rPr lang="en-US" dirty="0">
                <a:effectLst>
                  <a:outerShdw sx="0" sy="0">
                    <a:srgbClr val="000000"/>
                  </a:outerShdw>
                </a:effectLst>
              </a:rPr>
              <a:t> are disposed of after a single use (e.g., thermometer probe covers</a:t>
            </a:r>
            <a:r>
              <a:rPr lang="en-US" dirty="0" smtClean="0">
                <a:effectLst>
                  <a:outerShdw sx="0" sy="0">
                    <a:srgbClr val="000000"/>
                  </a:outerShdw>
                </a:effectLst>
              </a:rPr>
              <a:t>).</a:t>
            </a:r>
            <a:endParaRPr lang="en-US" dirty="0">
              <a:effectLst>
                <a:outerShdw sx="0" sy="0">
                  <a:srgbClr val="000000"/>
                </a:outerShdw>
              </a:effectLst>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17784178"/>
      </p:ext>
    </p:extLst>
  </p:cSld>
  <p:clrMapOvr>
    <a:masterClrMapping/>
  </p:clrMapOvr>
  <mc:AlternateContent xmlns:mc="http://schemas.openxmlformats.org/markup-compatibility/2006">
    <mc:Choice xmlns:p14="http://schemas.microsoft.com/office/powerpoint/2010/main" Requires="p14">
      <p:transition spd="slow" p14:dur="2000" advTm="35705"/>
    </mc:Choice>
    <mc:Fallback>
      <p:transition spd="slow" advTm="35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88396"/>
            <a:ext cx="10364451" cy="1288111"/>
          </a:xfrm>
        </p:spPr>
        <p:txBody>
          <a:bodyPr/>
          <a:lstStyle/>
          <a:p>
            <a:r>
              <a:rPr lang="en-US" dirty="0"/>
              <a:t>Cleaning and Disinfecting Resident Care equipment</a:t>
            </a:r>
          </a:p>
        </p:txBody>
      </p:sp>
      <p:sp>
        <p:nvSpPr>
          <p:cNvPr id="3" name="Content Placeholder 2"/>
          <p:cNvSpPr>
            <a:spLocks noGrp="1"/>
          </p:cNvSpPr>
          <p:nvPr>
            <p:ph sz="quarter" idx="13"/>
          </p:nvPr>
        </p:nvSpPr>
        <p:spPr>
          <a:xfrm>
            <a:off x="730895" y="2083242"/>
            <a:ext cx="10363826" cy="3633747"/>
          </a:xfrm>
        </p:spPr>
        <p:txBody>
          <a:bodyPr/>
          <a:lstStyle/>
          <a:p>
            <a:pPr lvl="0" fontAlgn="base"/>
            <a:r>
              <a:rPr lang="en-US" b="1" dirty="0" smtClean="0">
                <a:effectLst>
                  <a:outerShdw sx="0" sy="0">
                    <a:srgbClr val="000000"/>
                  </a:outerShdw>
                </a:effectLst>
              </a:rPr>
              <a:t>Reprocessed </a:t>
            </a:r>
            <a:r>
              <a:rPr lang="en-US" b="1" dirty="0">
                <a:effectLst>
                  <a:outerShdw sx="0" sy="0">
                    <a:srgbClr val="000000"/>
                  </a:outerShdw>
                </a:effectLst>
              </a:rPr>
              <a:t>single-use devices</a:t>
            </a:r>
            <a:r>
              <a:rPr lang="en-US" dirty="0">
                <a:effectLst>
                  <a:outerShdw sx="0" sy="0">
                    <a:srgbClr val="000000"/>
                  </a:outerShdw>
                </a:effectLst>
              </a:rPr>
              <a:t> are those that have been previously used by a resident and then subjected to additional processing (manufacturing) for the purpose of an additional single use on another resident. Use of reprocessed single-use devices is permitted if:</a:t>
            </a:r>
          </a:p>
          <a:p>
            <a:pPr lvl="0"/>
            <a:r>
              <a:rPr lang="en-US" dirty="0"/>
              <a:t>The device is reprocessed by a FDA-registered third party preprocessor; and</a:t>
            </a:r>
          </a:p>
          <a:p>
            <a:pPr lvl="0"/>
            <a:r>
              <a:rPr lang="en-US" dirty="0"/>
              <a:t>There is documentation from the third party processor indicating that it has been cleared by the FDA to reprocess the device</a:t>
            </a:r>
            <a:r>
              <a:rPr lang="en-US" dirty="0" smtClean="0"/>
              <a:t>.</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86930955"/>
      </p:ext>
    </p:extLst>
  </p:cSld>
  <p:clrMapOvr>
    <a:masterClrMapping/>
  </p:clrMapOvr>
  <mc:AlternateContent xmlns:mc="http://schemas.openxmlformats.org/markup-compatibility/2006">
    <mc:Choice xmlns:p14="http://schemas.microsoft.com/office/powerpoint/2010/main" Requires="p14">
      <p:transition spd="slow" p14:dur="2000" advTm="39353"/>
    </mc:Choice>
    <mc:Fallback>
      <p:transition spd="slow" advTm="39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3124"/>
            <a:ext cx="10364451" cy="1288112"/>
          </a:xfrm>
        </p:spPr>
        <p:txBody>
          <a:bodyPr/>
          <a:lstStyle/>
          <a:p>
            <a:r>
              <a:rPr lang="en-US" dirty="0"/>
              <a:t>Cleaning and Disinfecting Resident Care equipment</a:t>
            </a:r>
          </a:p>
        </p:txBody>
      </p:sp>
      <p:sp>
        <p:nvSpPr>
          <p:cNvPr id="3" name="Content Placeholder 2"/>
          <p:cNvSpPr>
            <a:spLocks noGrp="1"/>
          </p:cNvSpPr>
          <p:nvPr>
            <p:ph sz="quarter" idx="13"/>
          </p:nvPr>
        </p:nvSpPr>
        <p:spPr>
          <a:xfrm>
            <a:off x="730895" y="1343770"/>
            <a:ext cx="10363826" cy="4890053"/>
          </a:xfrm>
        </p:spPr>
        <p:txBody>
          <a:bodyPr>
            <a:normAutofit lnSpcReduction="10000"/>
          </a:bodyPr>
          <a:lstStyle/>
          <a:p>
            <a:pPr lvl="0"/>
            <a:r>
              <a:rPr lang="en-US" sz="1800" dirty="0" smtClean="0"/>
              <a:t>Critical </a:t>
            </a:r>
            <a:r>
              <a:rPr lang="en-US" sz="1800" dirty="0"/>
              <a:t>and semi-critical items will be sterilized/disinfected in a central processing location and stored appropriately until use. Equipment to be processed will be labeled with at least the following information:</a:t>
            </a:r>
          </a:p>
          <a:p>
            <a:pPr lvl="0" fontAlgn="base"/>
            <a:r>
              <a:rPr lang="en-US" sz="1800" dirty="0">
                <a:effectLst>
                  <a:outerShdw sx="0" sy="0">
                    <a:srgbClr val="000000"/>
                  </a:outerShdw>
                </a:effectLst>
              </a:rPr>
              <a:t>That the equipment is contaminated;</a:t>
            </a:r>
          </a:p>
          <a:p>
            <a:pPr lvl="0" fontAlgn="base"/>
            <a:r>
              <a:rPr lang="en-US" sz="1800" dirty="0">
                <a:effectLst>
                  <a:outerShdw sx="0" sy="0">
                    <a:srgbClr val="000000"/>
                  </a:outerShdw>
                </a:effectLst>
              </a:rPr>
              <a:t>The address to which the equipment is to be shipped;</a:t>
            </a:r>
          </a:p>
          <a:p>
            <a:pPr lvl="0" fontAlgn="base"/>
            <a:r>
              <a:rPr lang="en-US" sz="1800" dirty="0">
                <a:effectLst>
                  <a:outerShdw sx="0" sy="0">
                    <a:srgbClr val="000000"/>
                  </a:outerShdw>
                </a:effectLst>
              </a:rPr>
              <a:t>The address from which the equipment was removed (including telephone number);</a:t>
            </a:r>
          </a:p>
          <a:p>
            <a:pPr lvl="0" fontAlgn="base"/>
            <a:r>
              <a:rPr lang="en-US" sz="1800" dirty="0">
                <a:effectLst>
                  <a:outerShdw sx="0" sy="0">
                    <a:srgbClr val="000000"/>
                  </a:outerShdw>
                </a:effectLst>
              </a:rPr>
              <a:t>The name of the person labeling the equipment; and</a:t>
            </a:r>
          </a:p>
          <a:p>
            <a:pPr lvl="0" fontAlgn="base"/>
            <a:r>
              <a:rPr lang="en-US" sz="1800" dirty="0">
                <a:effectLst>
                  <a:outerShdw sx="0" sy="0">
                    <a:srgbClr val="000000"/>
                  </a:outerShdw>
                </a:effectLst>
              </a:rPr>
              <a:t>The date and time the label was affixed to the equipment.</a:t>
            </a:r>
          </a:p>
          <a:p>
            <a:pPr lvl="0"/>
            <a:r>
              <a:rPr lang="en-US" sz="1800" dirty="0"/>
              <a:t>Durable medical equipment (DME) must be cleaned and disinfected before reuse by another resident.</a:t>
            </a:r>
          </a:p>
          <a:p>
            <a:pPr lvl="0"/>
            <a:r>
              <a:rPr lang="en-US" sz="1800" dirty="0"/>
              <a:t>Reusable resident care equipment will be decontaminated and/or sterilized between residents according to manufacturers’ instructions</a:t>
            </a:r>
            <a:r>
              <a:rPr lang="en-US" sz="1800" dirty="0" smtClean="0"/>
              <a:t>.</a:t>
            </a:r>
            <a:r>
              <a:rPr lang="en-US" sz="1800" dirty="0"/>
              <a:t> </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8253184"/>
      </p:ext>
    </p:extLst>
  </p:cSld>
  <p:clrMapOvr>
    <a:masterClrMapping/>
  </p:clrMapOvr>
  <mc:AlternateContent xmlns:mc="http://schemas.openxmlformats.org/markup-compatibility/2006">
    <mc:Choice xmlns:p14="http://schemas.microsoft.com/office/powerpoint/2010/main" Requires="p14">
      <p:transition spd="slow" p14:dur="2000" advTm="58330"/>
    </mc:Choice>
    <mc:Fallback>
      <p:transition spd="slow" advTm="58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3124"/>
            <a:ext cx="10364451" cy="1288112"/>
          </a:xfrm>
        </p:spPr>
        <p:txBody>
          <a:bodyPr/>
          <a:lstStyle/>
          <a:p>
            <a:r>
              <a:rPr lang="en-US" dirty="0"/>
              <a:t>Cleaning and Disinfecting Resident Care equipment</a:t>
            </a:r>
          </a:p>
        </p:txBody>
      </p:sp>
      <p:sp>
        <p:nvSpPr>
          <p:cNvPr id="3" name="Content Placeholder 2"/>
          <p:cNvSpPr>
            <a:spLocks noGrp="1"/>
          </p:cNvSpPr>
          <p:nvPr>
            <p:ph sz="quarter" idx="13"/>
          </p:nvPr>
        </p:nvSpPr>
        <p:spPr>
          <a:xfrm>
            <a:off x="730895" y="1717482"/>
            <a:ext cx="10363826" cy="4492487"/>
          </a:xfrm>
        </p:spPr>
        <p:txBody>
          <a:bodyPr/>
          <a:lstStyle/>
          <a:p>
            <a:pPr lvl="0"/>
            <a:r>
              <a:rPr lang="en-US" sz="1800" dirty="0" smtClean="0"/>
              <a:t>Only </a:t>
            </a:r>
            <a:r>
              <a:rPr lang="en-US" sz="1800" dirty="0"/>
              <a:t>equipment that is designated reusable shall be used by more than one resident.</a:t>
            </a:r>
          </a:p>
          <a:p>
            <a:pPr lvl="0"/>
            <a:r>
              <a:rPr lang="en-US" sz="1800" dirty="0"/>
              <a:t>Single use items will be discarded after a single use.</a:t>
            </a:r>
          </a:p>
          <a:p>
            <a:pPr lvl="0"/>
            <a:r>
              <a:rPr lang="en-US" sz="1800" dirty="0"/>
              <a:t>Intermediate and low-level disinfectants for non-critical items include:</a:t>
            </a:r>
          </a:p>
          <a:p>
            <a:pPr lvl="0" fontAlgn="base"/>
            <a:r>
              <a:rPr lang="en-US" sz="1800" dirty="0">
                <a:effectLst>
                  <a:outerShdw sx="0" sy="0">
                    <a:srgbClr val="000000"/>
                  </a:outerShdw>
                </a:effectLst>
              </a:rPr>
              <a:t>Ethyl or isopropyl alcohol;</a:t>
            </a:r>
          </a:p>
          <a:p>
            <a:pPr lvl="0" fontAlgn="base"/>
            <a:r>
              <a:rPr lang="en-US" sz="1800" dirty="0">
                <a:effectLst>
                  <a:outerShdw sx="0" sy="0">
                    <a:srgbClr val="000000"/>
                  </a:outerShdw>
                </a:effectLst>
              </a:rPr>
              <a:t>Sodium hypochlorite (5.25-6.15% diluted 1:500 or per manufacturer’s instructions);</a:t>
            </a:r>
          </a:p>
          <a:p>
            <a:pPr lvl="0" fontAlgn="base"/>
            <a:r>
              <a:rPr lang="en-US" sz="1800" dirty="0">
                <a:effectLst>
                  <a:outerShdw sx="0" sy="0">
                    <a:srgbClr val="000000"/>
                  </a:outerShdw>
                </a:effectLst>
              </a:rPr>
              <a:t>Phenolic germicidal detergents;</a:t>
            </a:r>
          </a:p>
          <a:p>
            <a:pPr lvl="0" fontAlgn="base"/>
            <a:r>
              <a:rPr lang="en-US" sz="1800" dirty="0" err="1">
                <a:effectLst>
                  <a:outerShdw sx="0" sy="0">
                    <a:srgbClr val="000000"/>
                  </a:outerShdw>
                </a:effectLst>
              </a:rPr>
              <a:t>Iodophor</a:t>
            </a:r>
            <a:r>
              <a:rPr lang="en-US" sz="1800" dirty="0">
                <a:effectLst>
                  <a:outerShdw sx="0" sy="0">
                    <a:srgbClr val="000000"/>
                  </a:outerShdw>
                </a:effectLst>
              </a:rPr>
              <a:t> germicidal detergents; and</a:t>
            </a:r>
          </a:p>
          <a:p>
            <a:pPr lvl="0" fontAlgn="base"/>
            <a:r>
              <a:rPr lang="en-US" sz="1800" dirty="0">
                <a:effectLst>
                  <a:outerShdw sx="0" sy="0">
                    <a:srgbClr val="000000"/>
                  </a:outerShdw>
                </a:effectLst>
              </a:rPr>
              <a:t>Quaternary ammonium germicidal detergents (low-level disinfection only).</a:t>
            </a:r>
          </a:p>
          <a:p>
            <a:pPr lvl="0"/>
            <a:r>
              <a:rPr lang="en-US" sz="1800" dirty="0"/>
              <a:t>High-level disinfectants/liquid chemical </a:t>
            </a:r>
            <a:r>
              <a:rPr lang="en-US" sz="1800" dirty="0" err="1"/>
              <a:t>sterilants</a:t>
            </a:r>
            <a:r>
              <a:rPr lang="en-US" sz="1800" dirty="0"/>
              <a:t> will not be used for disinfection of non-critical items.</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574235084"/>
      </p:ext>
    </p:extLst>
  </p:cSld>
  <p:clrMapOvr>
    <a:masterClrMapping/>
  </p:clrMapOvr>
  <mc:AlternateContent xmlns:mc="http://schemas.openxmlformats.org/markup-compatibility/2006">
    <mc:Choice xmlns:p14="http://schemas.microsoft.com/office/powerpoint/2010/main" Requires="p14">
      <p:transition spd="slow" p14:dur="2000" advTm="62711"/>
    </mc:Choice>
    <mc:Fallback>
      <p:transition spd="slow" advTm="62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7465"/>
            <a:ext cx="10364451" cy="1129085"/>
          </a:xfrm>
        </p:spPr>
        <p:txBody>
          <a:bodyPr/>
          <a:lstStyle/>
          <a:p>
            <a:r>
              <a:rPr lang="en-US" dirty="0" smtClean="0"/>
              <a:t>Disinfecting and Cleaning Multi use </a:t>
            </a:r>
            <a:br>
              <a:rPr lang="en-US" dirty="0" smtClean="0"/>
            </a:br>
            <a:r>
              <a:rPr lang="en-US" dirty="0" smtClean="0"/>
              <a:t>Non-critical items  </a:t>
            </a:r>
            <a:endParaRPr lang="en-US" dirty="0"/>
          </a:p>
        </p:txBody>
      </p:sp>
      <p:sp>
        <p:nvSpPr>
          <p:cNvPr id="3" name="Content Placeholder 2"/>
          <p:cNvSpPr>
            <a:spLocks noGrp="1"/>
          </p:cNvSpPr>
          <p:nvPr>
            <p:ph sz="quarter" idx="13"/>
          </p:nvPr>
        </p:nvSpPr>
        <p:spPr>
          <a:xfrm>
            <a:off x="913774" y="1216550"/>
            <a:ext cx="10363826" cy="5502301"/>
          </a:xfrm>
        </p:spPr>
        <p:txBody>
          <a:bodyPr/>
          <a:lstStyle/>
          <a:p>
            <a:r>
              <a:rPr lang="en-US" b="1" dirty="0">
                <a:effectLst>
                  <a:outerShdw sx="0" sy="0">
                    <a:srgbClr val="000000"/>
                  </a:outerShdw>
                </a:effectLst>
              </a:rPr>
              <a:t>Non-critical items</a:t>
            </a:r>
            <a:r>
              <a:rPr lang="en-US" dirty="0">
                <a:effectLst>
                  <a:outerShdw sx="0" sy="0">
                    <a:srgbClr val="000000"/>
                  </a:outerShdw>
                </a:effectLst>
              </a:rPr>
              <a:t> are those that come in contact with intact skin but not mucous membranes</a:t>
            </a:r>
            <a:r>
              <a:rPr lang="en-US" dirty="0" smtClean="0">
                <a:effectLst>
                  <a:outerShdw sx="0" sy="0">
                    <a:srgbClr val="000000"/>
                  </a:outerShdw>
                </a:effectLst>
              </a:rPr>
              <a:t>.</a:t>
            </a:r>
          </a:p>
          <a:p>
            <a:r>
              <a:rPr lang="en-US" dirty="0" smtClean="0">
                <a:effectLst>
                  <a:outerShdw sx="0" sy="0">
                    <a:srgbClr val="000000"/>
                  </a:outerShdw>
                </a:effectLst>
              </a:rPr>
              <a:t>This includes:</a:t>
            </a:r>
          </a:p>
          <a:p>
            <a:pPr marL="0" indent="0">
              <a:buNone/>
            </a:pPr>
            <a:r>
              <a:rPr lang="en-US" dirty="0">
                <a:effectLst>
                  <a:outerShdw sx="0" sy="0">
                    <a:srgbClr val="000000"/>
                  </a:outerShdw>
                </a:effectLst>
              </a:rPr>
              <a:t>	</a:t>
            </a:r>
            <a:r>
              <a:rPr lang="en-US" dirty="0" smtClean="0">
                <a:effectLst>
                  <a:outerShdw sx="0" sy="0">
                    <a:srgbClr val="000000"/>
                  </a:outerShdw>
                </a:effectLst>
              </a:rPr>
              <a:t> Vital sign equipment			blood pressure cuffs</a:t>
            </a:r>
          </a:p>
          <a:p>
            <a:pPr marL="0" indent="0">
              <a:buNone/>
            </a:pPr>
            <a:r>
              <a:rPr lang="en-US" dirty="0">
                <a:effectLst>
                  <a:outerShdw sx="0" sy="0">
                    <a:srgbClr val="000000"/>
                  </a:outerShdw>
                </a:effectLst>
              </a:rPr>
              <a:t>	</a:t>
            </a:r>
            <a:r>
              <a:rPr lang="en-US" dirty="0" smtClean="0">
                <a:effectLst>
                  <a:outerShdw sx="0" sy="0">
                    <a:srgbClr val="000000"/>
                  </a:outerShdw>
                </a:effectLst>
              </a:rPr>
              <a:t> stethoscopes				pulse oximeters</a:t>
            </a:r>
          </a:p>
          <a:p>
            <a:pPr marL="0" indent="0">
              <a:buNone/>
            </a:pPr>
            <a:r>
              <a:rPr lang="en-US" dirty="0">
                <a:effectLst>
                  <a:outerShdw sx="0" sy="0">
                    <a:srgbClr val="000000"/>
                  </a:outerShdw>
                </a:effectLst>
              </a:rPr>
              <a:t>	</a:t>
            </a:r>
            <a:r>
              <a:rPr lang="en-US" dirty="0" smtClean="0">
                <a:effectLst>
                  <a:outerShdw sx="0" sy="0">
                    <a:srgbClr val="000000"/>
                  </a:outerShdw>
                </a:effectLst>
              </a:rPr>
              <a:t> Mechanical Lifts			computer tablets and equipment</a:t>
            </a:r>
          </a:p>
          <a:p>
            <a:pPr marL="0" indent="0">
              <a:buNone/>
            </a:pPr>
            <a:r>
              <a:rPr lang="en-US" dirty="0">
                <a:effectLst>
                  <a:outerShdw sx="0" sy="0">
                    <a:srgbClr val="000000"/>
                  </a:outerShdw>
                </a:effectLst>
              </a:rPr>
              <a:t>	</a:t>
            </a:r>
            <a:r>
              <a:rPr lang="en-US" dirty="0" smtClean="0">
                <a:effectLst>
                  <a:outerShdw sx="0" sy="0">
                    <a:srgbClr val="000000"/>
                  </a:outerShdw>
                </a:effectLst>
              </a:rPr>
              <a:t> </a:t>
            </a:r>
            <a:r>
              <a:rPr lang="en-US" dirty="0" err="1" smtClean="0">
                <a:effectLst>
                  <a:outerShdw sx="0" sy="0">
                    <a:srgbClr val="000000"/>
                  </a:outerShdw>
                </a:effectLst>
              </a:rPr>
              <a:t>walkie</a:t>
            </a:r>
            <a:r>
              <a:rPr lang="en-US" dirty="0" smtClean="0">
                <a:effectLst>
                  <a:outerShdw sx="0" sy="0">
                    <a:srgbClr val="000000"/>
                  </a:outerShdw>
                </a:effectLst>
              </a:rPr>
              <a:t> talkie				telephones</a:t>
            </a:r>
          </a:p>
          <a:p>
            <a:pPr marL="0" indent="0">
              <a:buNone/>
            </a:pPr>
            <a:r>
              <a:rPr lang="en-US" dirty="0">
                <a:effectLst>
                  <a:outerShdw sx="0" sy="0">
                    <a:srgbClr val="000000"/>
                  </a:outerShdw>
                </a:effectLst>
              </a:rPr>
              <a:t>	</a:t>
            </a:r>
            <a:r>
              <a:rPr lang="en-US" dirty="0" smtClean="0">
                <a:effectLst>
                  <a:outerShdw sx="0" sy="0">
                    <a:srgbClr val="000000"/>
                  </a:outerShdw>
                </a:effectLst>
              </a:rPr>
              <a:t>Medication Carts</a:t>
            </a:r>
          </a:p>
          <a:p>
            <a:r>
              <a:rPr lang="en-US" dirty="0" smtClean="0">
                <a:effectLst>
                  <a:outerShdw sx="0" sy="0">
                    <a:srgbClr val="000000"/>
                  </a:outerShdw>
                </a:effectLst>
              </a:rPr>
              <a:t>These items must be cleaned between use of another resident or staff member </a:t>
            </a:r>
            <a:r>
              <a:rPr lang="en-US" b="1" dirty="0" smtClean="0">
                <a:effectLst>
                  <a:outerShdw sx="0" sy="0">
                    <a:srgbClr val="000000"/>
                  </a:outerShdw>
                </a:effectLst>
              </a:rPr>
              <a:t>every</a:t>
            </a:r>
            <a:r>
              <a:rPr lang="en-US" dirty="0" smtClean="0">
                <a:effectLst>
                  <a:outerShdw sx="0" sy="0">
                    <a:srgbClr val="000000"/>
                  </a:outerShdw>
                </a:effectLst>
              </a:rPr>
              <a:t> time</a:t>
            </a:r>
          </a:p>
          <a:p>
            <a:r>
              <a:rPr lang="en-US" dirty="0" smtClean="0">
                <a:effectLst>
                  <a:outerShdw sx="0" sy="0">
                    <a:srgbClr val="000000"/>
                  </a:outerShdw>
                </a:effectLst>
              </a:rPr>
              <a:t>Use of </a:t>
            </a:r>
            <a:r>
              <a:rPr lang="en-US" dirty="0" err="1" smtClean="0">
                <a:effectLst>
                  <a:outerShdw sx="0" sy="0">
                    <a:srgbClr val="000000"/>
                  </a:outerShdw>
                </a:effectLst>
              </a:rPr>
              <a:t>Virex</a:t>
            </a:r>
            <a:r>
              <a:rPr lang="en-US" dirty="0" smtClean="0">
                <a:effectLst>
                  <a:outerShdw sx="0" sy="0">
                    <a:srgbClr val="000000"/>
                  </a:outerShdw>
                </a:effectLst>
              </a:rPr>
              <a:t> or disinfectant wipes or spray provided by the facility with at least 3-10 minute saturation contact of </a:t>
            </a:r>
            <a:r>
              <a:rPr lang="en-US" smtClean="0">
                <a:effectLst>
                  <a:outerShdw sx="0" sy="0">
                    <a:srgbClr val="000000"/>
                  </a:outerShdw>
                </a:effectLst>
              </a:rPr>
              <a:t>the item</a:t>
            </a:r>
            <a:endParaRPr lang="en-US" dirty="0">
              <a:effectLst>
                <a:outerShdw sx="0" sy="0">
                  <a:srgbClr val="000000"/>
                </a:outerShdw>
              </a:effectLst>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970077952"/>
      </p:ext>
    </p:extLst>
  </p:cSld>
  <p:clrMapOvr>
    <a:masterClrMapping/>
  </p:clrMapOvr>
  <mc:AlternateContent xmlns:mc="http://schemas.openxmlformats.org/markup-compatibility/2006">
    <mc:Choice xmlns:p14="http://schemas.microsoft.com/office/powerpoint/2010/main" Requires="p14">
      <p:transition spd="slow" p14:dur="2000" advTm="52365"/>
    </mc:Choice>
    <mc:Fallback>
      <p:transition spd="slow" advTm="52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429</TotalTime>
  <Words>639</Words>
  <Application>Microsoft Office PowerPoint</Application>
  <PresentationFormat>Widescreen</PresentationFormat>
  <Paragraphs>48</Paragraphs>
  <Slides>8</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Tw Cen MT</vt:lpstr>
      <vt:lpstr>Droplet</vt:lpstr>
      <vt:lpstr>Cleaning and Disinfection of Resident-Care Items and Equipment</vt:lpstr>
      <vt:lpstr>Cleaning and Disinfecting Resident Care equipment</vt:lpstr>
      <vt:lpstr>Cleaning and Disinfecting Resident Care equipment</vt:lpstr>
      <vt:lpstr>Cleaning and Disinfecting Resident Care equipment</vt:lpstr>
      <vt:lpstr>Cleaning and Disinfecting Resident Care equipment</vt:lpstr>
      <vt:lpstr>Cleaning and Disinfecting Resident Care equipment</vt:lpstr>
      <vt:lpstr>Cleaning and Disinfecting Resident Care equipment</vt:lpstr>
      <vt:lpstr>Disinfecting and Cleaning Multi use  Non-critical items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Collette Smart</dc:creator>
  <cp:lastModifiedBy>Debbie Massey</cp:lastModifiedBy>
  <cp:revision>12</cp:revision>
  <dcterms:created xsi:type="dcterms:W3CDTF">2020-05-13T14:15:43Z</dcterms:created>
  <dcterms:modified xsi:type="dcterms:W3CDTF">2020-05-15T02:14:16Z</dcterms:modified>
</cp:coreProperties>
</file>